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67" r:id="rId5"/>
    <p:sldId id="272" r:id="rId6"/>
    <p:sldId id="266" r:id="rId7"/>
    <p:sldId id="268" r:id="rId8"/>
    <p:sldId id="269" r:id="rId9"/>
    <p:sldId id="270" r:id="rId10"/>
    <p:sldId id="271" r:id="rId11"/>
    <p:sldId id="273" r:id="rId12"/>
    <p:sldId id="274" r:id="rId13"/>
    <p:sldId id="276" r:id="rId14"/>
  </p:sldIdLst>
  <p:sldSz cx="14630400" cy="8229600"/>
  <p:notesSz cx="8229600" cy="14630400"/>
  <p:embeddedFontLst>
    <p:embeddedFont>
      <p:font typeface="Cambria Math" panose="02040503050406030204" pitchFamily="18" charset="0"/>
      <p:regular r:id="rId16"/>
    </p:embeddedFont>
    <p:embeddedFont>
      <p:font typeface="Inter" panose="02000503000000020004" pitchFamily="2" charset="0"/>
      <p:regular r:id="rId17"/>
      <p:bold r:id="rId18"/>
      <p:italic r:id="rId19"/>
      <p:boldItalic r:id="rId20"/>
    </p:embeddedFont>
    <p:embeddedFont>
      <p:font typeface="Petrona" pitchFamily="2" charset="0"/>
      <p:regular r:id="rId21"/>
      <p:bold r:id="rId22"/>
      <p:italic r:id="rId23"/>
      <p:boldItalic r:id="rId24"/>
    </p:embeddedFont>
    <p:embeddedFont>
      <p:font typeface="Petrona Bold" pitchFamily="2" charset="0"/>
      <p:bold r:id="rId25"/>
    </p:embeddedFont>
    <p:embeddedFont>
      <p:font typeface="Segoe UI Variable Small Light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DAE3F3"/>
    <a:srgbClr val="FAFCFD"/>
    <a:srgbClr val="CC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3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42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AC013-490B-489D-6DE2-762F049C5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721BA-B971-515E-FE9E-F35438EEC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0C2A2-723E-30D4-139A-A648969BE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65E9D-8D13-3F88-6CF1-D033C7D61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8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59E05-005A-77DD-5CCE-90B7E438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6D868-2BBA-394D-B9AB-9E0177A63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CE7E5-D505-36D6-3160-F5759CF60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1F4B9-F334-B533-0863-CA4AE6B83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5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D77EE-ECF4-BE6D-986D-B12F5536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A0DFD-AD13-2F3A-A8A7-101BAD125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783FD-9A29-8C08-66B3-D957E2AB9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FDFA-8F26-5FAF-8BBB-39DE69D81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4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tanyabelhekar.medium.com/recommendation-systems-a-walk-trough-33587fecc195" TargetMode="External"/><Relationship Id="rId2" Type="http://schemas.openxmlformats.org/officeDocument/2006/relationships/hyperlink" Target="https://www.youtube.com/watch?v=v_mONWiFv0k&amp;t=696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dium.com/@tejpal.abhyuday/basics-of-content-based-and-collaborative-based-recommendation-engines-4aa704a313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48374"/>
          <a:stretch/>
        </p:blipFill>
        <p:spPr>
          <a:xfrm>
            <a:off x="11797990" y="0"/>
            <a:ext cx="283241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592"/>
            <a:ext cx="10870386" cy="99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Song Recommendation Algorithm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2753575"/>
            <a:ext cx="91249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presentation, we'll walk you through our approach, detailing the key components, features, and implementation plan of song recommendation algorithm.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710791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A61BE0F-15C3-9930-FA1F-3D88B1EBA917}"/>
              </a:ext>
            </a:extLst>
          </p:cNvPr>
          <p:cNvSpPr/>
          <p:nvPr/>
        </p:nvSpPr>
        <p:spPr>
          <a:xfrm>
            <a:off x="793790" y="4143365"/>
            <a:ext cx="7556421" cy="2134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Group:</a:t>
            </a:r>
          </a:p>
          <a:p>
            <a:pPr marL="342900" indent="-342900">
              <a:lnSpc>
                <a:spcPts val="2850"/>
              </a:lnSpc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Aditya Dwihutama SUMARYANTO</a:t>
            </a:r>
          </a:p>
          <a:p>
            <a:pPr marL="342900" indent="-342900">
              <a:lnSpc>
                <a:spcPts val="2850"/>
              </a:lnSpc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Andre</a:t>
            </a:r>
          </a:p>
          <a:p>
            <a:pPr marL="342900" indent="-342900">
              <a:lnSpc>
                <a:spcPts val="2850"/>
              </a:lnSpc>
              <a:buAutoNum type="arabicPeriod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Romaisa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850"/>
              </a:lnSpc>
              <a:buAutoNum type="arabicPeriod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Suranjana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850"/>
              </a:lnSpc>
              <a:buAutoNum type="arabicPeriod"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9C446-8BC2-0F85-9C82-B99D6F17C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AAB2CCEE-57C4-E42B-6779-5FF05E74910F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800" dirty="0">
                <a:solidFill>
                  <a:schemeClr val="tx1"/>
                </a:solidFill>
                <a:latin typeface="Petrona Bold" pitchFamily="2" charset="0"/>
              </a:rPr>
              <a:t>Model Training: Content Based Filtering</a:t>
            </a:r>
            <a:endParaRPr lang="en-US" sz="4650" dirty="0">
              <a:latin typeface="Petrona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65824-A5C9-4C6D-E6D2-3DF227F771C4}"/>
              </a:ext>
            </a:extLst>
          </p:cNvPr>
          <p:cNvSpPr txBox="1"/>
          <p:nvPr/>
        </p:nvSpPr>
        <p:spPr>
          <a:xfrm>
            <a:off x="793790" y="1878756"/>
            <a:ext cx="134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Create item-item similarity matrix using song technical features from feature selection results applying </a:t>
            </a:r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cosine similarity</a:t>
            </a:r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 </a:t>
            </a:r>
            <a:endParaRPr lang="en-ID" dirty="0">
              <a:solidFill>
                <a:srgbClr val="000000"/>
              </a:solidFill>
              <a:latin typeface="Petron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DB3DD-F701-09D9-068E-88AFDDBD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91" y="2818180"/>
            <a:ext cx="6683167" cy="405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A40AD7-8B8F-0DC1-4DAA-62EB4F0774C1}"/>
              </a:ext>
            </a:extLst>
          </p:cNvPr>
          <p:cNvSpPr txBox="1"/>
          <p:nvPr/>
        </p:nvSpPr>
        <p:spPr>
          <a:xfrm>
            <a:off x="2991975" y="23484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 err="1">
                <a:effectLst/>
                <a:latin typeface="Segoe UI Variable Small Light" pitchFamily="2" charset="0"/>
              </a:rPr>
              <a:t>sklearn.metrics.pairwise.cosine_similarity</a:t>
            </a:r>
            <a:endParaRPr lang="en-ID" dirty="0">
              <a:latin typeface="Segoe UI Variable Small Light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8648B-FF7C-F78E-CB62-8CD93FE46438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535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69867-82BF-EA62-8BD0-ECA4AE49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4018EF11-C043-C2C5-8999-00A8A63B2CA8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800" dirty="0">
                <a:solidFill>
                  <a:schemeClr val="tx1"/>
                </a:solidFill>
                <a:latin typeface="Petrona Bold" pitchFamily="2" charset="0"/>
              </a:rPr>
              <a:t>Model Training: Creating Hybrid Model</a:t>
            </a:r>
            <a:endParaRPr lang="en-US" sz="4650" dirty="0">
              <a:latin typeface="Petrona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C0D0E-86EA-E2DC-B5F9-38AB2597C036}"/>
              </a:ext>
            </a:extLst>
          </p:cNvPr>
          <p:cNvSpPr txBox="1"/>
          <p:nvPr/>
        </p:nvSpPr>
        <p:spPr>
          <a:xfrm>
            <a:off x="793790" y="1878756"/>
            <a:ext cx="134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Combining collaborative filtering and content-based filtering by giving a weight factor to each results</a:t>
            </a:r>
            <a:endParaRPr lang="en-ID" dirty="0">
              <a:solidFill>
                <a:srgbClr val="000000"/>
              </a:solidFill>
              <a:latin typeface="Petron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A937D-8FAD-A408-C5A4-A88D14FF5EBC}"/>
              </a:ext>
            </a:extLst>
          </p:cNvPr>
          <p:cNvSpPr txBox="1"/>
          <p:nvPr/>
        </p:nvSpPr>
        <p:spPr>
          <a:xfrm>
            <a:off x="793790" y="3227929"/>
            <a:ext cx="1344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00"/>
                </a:solidFill>
                <a:latin typeface="Petrona" pitchFamily="2" charset="0"/>
              </a:rPr>
              <a:t>Final Recommendation = </a:t>
            </a:r>
            <a:r>
              <a:rPr lang="el-GR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scaled_ALS_score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dirty="0">
                <a:solidFill>
                  <a:srgbClr val="000000"/>
                </a:solidFill>
                <a:latin typeface="Petrona" pitchFamily="2" charset="0"/>
                <a:cs typeface="Times New Roman" panose="02020603050405020304" pitchFamily="18" charset="0"/>
              </a:rPr>
              <a:t>β x </a:t>
            </a:r>
            <a:r>
              <a:rPr lang="en-US" sz="2800" dirty="0" err="1">
                <a:solidFill>
                  <a:srgbClr val="000000"/>
                </a:solidFill>
                <a:latin typeface="Petrona" pitchFamily="2" charset="0"/>
                <a:cs typeface="Times New Roman" panose="02020603050405020304" pitchFamily="18" charset="0"/>
              </a:rPr>
              <a:t>scaled_CBF_score</a:t>
            </a:r>
            <a:endParaRPr lang="en-ID" sz="2800" dirty="0">
              <a:solidFill>
                <a:srgbClr val="000000"/>
              </a:solidFill>
              <a:latin typeface="Petrona" pitchFamily="2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325B10D-91D5-6811-8703-3B0E054E646A}"/>
              </a:ext>
            </a:extLst>
          </p:cNvPr>
          <p:cNvSpPr/>
          <p:nvPr/>
        </p:nvSpPr>
        <p:spPr>
          <a:xfrm rot="5400000">
            <a:off x="6209030" y="2506787"/>
            <a:ext cx="469900" cy="3083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02F9C7D-9E33-6999-64A7-611BBA88F8C5}"/>
              </a:ext>
            </a:extLst>
          </p:cNvPr>
          <p:cNvSpPr/>
          <p:nvPr/>
        </p:nvSpPr>
        <p:spPr>
          <a:xfrm rot="5400000">
            <a:off x="9801315" y="2506787"/>
            <a:ext cx="469900" cy="3083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AE77-701C-A841-0FEC-4F68B2E4750C}"/>
              </a:ext>
            </a:extLst>
          </p:cNvPr>
          <p:cNvSpPr txBox="1"/>
          <p:nvPr/>
        </p:nvSpPr>
        <p:spPr>
          <a:xfrm>
            <a:off x="5758543" y="4377607"/>
            <a:ext cx="1556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User Related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2F7CD-E345-2B52-8610-80FA900F4CDA}"/>
              </a:ext>
            </a:extLst>
          </p:cNvPr>
          <p:cNvSpPr txBox="1"/>
          <p:nvPr/>
        </p:nvSpPr>
        <p:spPr>
          <a:xfrm>
            <a:off x="9361714" y="4377607"/>
            <a:ext cx="1556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Song Related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620C17-F05B-091B-6370-A7AED6D86511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2F8EA-EE42-A0FF-1F7D-5FF3714FF759}"/>
              </a:ext>
            </a:extLst>
          </p:cNvPr>
          <p:cNvSpPr txBox="1"/>
          <p:nvPr/>
        </p:nvSpPr>
        <p:spPr>
          <a:xfrm>
            <a:off x="793790" y="5637375"/>
            <a:ext cx="134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We try to set </a:t>
            </a:r>
            <a:r>
              <a:rPr lang="el-GR" sz="1800" dirty="0">
                <a:solidFill>
                  <a:srgbClr val="000000"/>
                </a:solidFill>
                <a:latin typeface="Petrona" pitchFamily="2" charset="0"/>
                <a:cs typeface="Times New Roman" panose="02020603050405020304" pitchFamily="18" charset="0"/>
              </a:rPr>
              <a:t>α</a:t>
            </a:r>
            <a:r>
              <a:rPr lang="en-US" sz="1800" dirty="0">
                <a:solidFill>
                  <a:srgbClr val="000000"/>
                </a:solidFill>
                <a:latin typeface="Petrona" pitchFamily="2" charset="0"/>
                <a:cs typeface="Times New Roman" panose="02020603050405020304" pitchFamily="18" charset="0"/>
              </a:rPr>
              <a:t> = 0.4 and β = 0.6 to emphasize more on song related factor since the user-item data is very sparse</a:t>
            </a:r>
            <a:endParaRPr lang="en-ID" dirty="0">
              <a:solidFill>
                <a:srgbClr val="000000"/>
              </a:solidFill>
              <a:latin typeface="Petro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70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6678F-65DE-7083-ACE5-8F083805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4C6B4D87-CCAC-CCCC-F35A-A5297031D80E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800" dirty="0">
                <a:solidFill>
                  <a:schemeClr val="tx1"/>
                </a:solidFill>
                <a:latin typeface="Petrona Bold" pitchFamily="2" charset="0"/>
              </a:rPr>
              <a:t>Evaluation</a:t>
            </a:r>
            <a:endParaRPr lang="en-US" sz="4650" dirty="0">
              <a:latin typeface="Petrona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4B0C8-B0E1-7B68-0CF5-2913D6E62696}"/>
              </a:ext>
            </a:extLst>
          </p:cNvPr>
          <p:cNvSpPr txBox="1"/>
          <p:nvPr/>
        </p:nvSpPr>
        <p:spPr>
          <a:xfrm>
            <a:off x="793790" y="1878756"/>
            <a:ext cx="1344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To evaluate the recommendation result we will use </a:t>
            </a:r>
            <a:r>
              <a:rPr lang="en-US" b="1" dirty="0" err="1">
                <a:solidFill>
                  <a:srgbClr val="000000"/>
                </a:solidFill>
                <a:latin typeface="Petrona" pitchFamily="2" charset="0"/>
              </a:rPr>
              <a:t>Precision@K</a:t>
            </a:r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 and </a:t>
            </a:r>
            <a:r>
              <a:rPr lang="en-US" b="1" dirty="0" err="1">
                <a:solidFill>
                  <a:srgbClr val="000000"/>
                </a:solidFill>
                <a:latin typeface="Petrona" pitchFamily="2" charset="0"/>
              </a:rPr>
              <a:t>Recall@K</a:t>
            </a:r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 where: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Petrona" pitchFamily="2" charset="0"/>
              </a:rPr>
              <a:t>Precision@K</a:t>
            </a:r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 is proportion of number of relevant items to K recommendation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Petrona" pitchFamily="2" charset="0"/>
              </a:rPr>
              <a:t>Recall@K</a:t>
            </a:r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 is proportion of relevant items in K recommendation to total relevant items</a:t>
            </a:r>
            <a:endParaRPr lang="en-ID" dirty="0">
              <a:solidFill>
                <a:srgbClr val="000000"/>
              </a:solidFill>
              <a:latin typeface="Petron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4B9B84-BDAD-AB0E-C24F-2CBFE61F457B}"/>
                  </a:ext>
                </a:extLst>
              </p:cNvPr>
              <p:cNvSpPr txBox="1"/>
              <p:nvPr/>
            </p:nvSpPr>
            <p:spPr>
              <a:xfrm>
                <a:off x="2312933" y="2970795"/>
                <a:ext cx="5120633" cy="589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@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Items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Top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ID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4B9B84-BDAD-AB0E-C24F-2CBFE61F4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933" y="2970795"/>
                <a:ext cx="5120633" cy="58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ED573-A43B-51AE-0DBF-C02543D29C56}"/>
                  </a:ext>
                </a:extLst>
              </p:cNvPr>
              <p:cNvSpPr txBox="1"/>
              <p:nvPr/>
            </p:nvSpPr>
            <p:spPr>
              <a:xfrm>
                <a:off x="2312933" y="3901074"/>
                <a:ext cx="4777590" cy="637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@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Items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Top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𝐼𝑡𝑒𝑚𝑠</m:t>
                          </m:r>
                        </m:den>
                      </m:f>
                    </m:oMath>
                  </m:oMathPara>
                </a14:m>
                <a:endParaRPr lang="en-ID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ED573-A43B-51AE-0DBF-C02543D29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933" y="3901074"/>
                <a:ext cx="4777590" cy="637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8DAE985-30F7-263D-16C7-B5950FF19834}"/>
              </a:ext>
            </a:extLst>
          </p:cNvPr>
          <p:cNvSpPr txBox="1"/>
          <p:nvPr/>
        </p:nvSpPr>
        <p:spPr>
          <a:xfrm>
            <a:off x="793790" y="5093594"/>
            <a:ext cx="134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To determine relevant items, we will use final score threshold of 0.8 to be considered as relevant items for users</a:t>
            </a:r>
            <a:endParaRPr lang="en-ID" dirty="0">
              <a:solidFill>
                <a:srgbClr val="000000"/>
              </a:solidFill>
              <a:latin typeface="Petron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F17BC2-2A23-30F0-DB4B-F661C00A14A0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4272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2280-A8EC-5CE0-7286-BAA93FA23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6AA85102-8CCB-3926-F411-1C776F28039C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800" dirty="0">
                <a:solidFill>
                  <a:schemeClr val="tx1"/>
                </a:solidFill>
                <a:latin typeface="Petrona Bold" pitchFamily="2" charset="0"/>
              </a:rPr>
              <a:t>Appendix</a:t>
            </a:r>
            <a:endParaRPr lang="en-US" sz="4650" dirty="0">
              <a:latin typeface="Petrona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37FFB-200D-7C19-383B-3541E795043A}"/>
              </a:ext>
            </a:extLst>
          </p:cNvPr>
          <p:cNvSpPr txBox="1"/>
          <p:nvPr/>
        </p:nvSpPr>
        <p:spPr>
          <a:xfrm>
            <a:off x="793790" y="1878756"/>
            <a:ext cx="13442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i="0" dirty="0">
                <a:effectLst/>
                <a:latin typeface="Petrona" pitchFamily="2" charset="0"/>
                <a:hlinkClick r:id="rId2"/>
              </a:rPr>
              <a:t>How to Design and Build a Recommendation System Pipeline in Python (Jill Cates)</a:t>
            </a:r>
            <a:endParaRPr lang="en-US" i="0" dirty="0">
              <a:effectLst/>
              <a:latin typeface="Petrona" pitchFamily="2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i="0" dirty="0">
                <a:solidFill>
                  <a:srgbClr val="242424"/>
                </a:solidFill>
                <a:effectLst/>
                <a:latin typeface="sohne"/>
                <a:hlinkClick r:id="rId3"/>
              </a:rPr>
              <a:t>Recommendation Systems — A walk through</a:t>
            </a:r>
            <a:endParaRPr lang="en-US" i="0" dirty="0">
              <a:solidFill>
                <a:srgbClr val="242424"/>
              </a:solidFill>
              <a:effectLst/>
              <a:latin typeface="sohne"/>
            </a:endParaRPr>
          </a:p>
          <a:p>
            <a:pPr marL="342900" indent="-342900" algn="just">
              <a:buFontTx/>
              <a:buAutoNum type="arabicPeriod"/>
            </a:pPr>
            <a:r>
              <a:rPr lang="en-US" i="0" dirty="0">
                <a:solidFill>
                  <a:srgbClr val="242424"/>
                </a:solidFill>
                <a:effectLst/>
                <a:latin typeface="sohne"/>
                <a:hlinkClick r:id="rId4"/>
              </a:rPr>
              <a:t>Basics of Content Based and Collaborative Based Recommendation Engines</a:t>
            </a:r>
            <a:endParaRPr lang="en-US" i="0" dirty="0">
              <a:solidFill>
                <a:srgbClr val="242424"/>
              </a:solidFill>
              <a:effectLst/>
              <a:latin typeface="sohne"/>
            </a:endParaRPr>
          </a:p>
          <a:p>
            <a:pPr marL="342900" indent="-342900" algn="just">
              <a:buAutoNum type="arabicPeriod"/>
            </a:pPr>
            <a:endParaRPr lang="en-US" i="0" dirty="0">
              <a:effectLst/>
              <a:latin typeface="Petrona" pitchFamily="2" charset="0"/>
            </a:endParaRPr>
          </a:p>
          <a:p>
            <a:pPr algn="just"/>
            <a:endParaRPr lang="en-ID" dirty="0">
              <a:latin typeface="Petron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A2DE43-4F9B-D19E-C11F-F19FB5A552E1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598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</a:t>
            </a:r>
            <a:endParaRPr lang="en-US" sz="465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D9D3EEED-D4B1-0CD4-E8BE-3263EE297421}"/>
              </a:ext>
            </a:extLst>
          </p:cNvPr>
          <p:cNvSpPr/>
          <p:nvPr/>
        </p:nvSpPr>
        <p:spPr>
          <a:xfrm>
            <a:off x="793790" y="1751076"/>
            <a:ext cx="1196971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Petrona Bold" pitchFamily="34" charset="0"/>
              </a:rPr>
              <a:t>1. Retrieve lost user playlist data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Petrona Bold" pitchFamily="34" charset="0"/>
              </a:rPr>
              <a:t>2. Generate a song recommendation algorithm and suggest several song features as an algorithm input</a:t>
            </a:r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A66CA0-0AC0-0960-2834-B1BAEC043E2E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7191E-1006-B38A-6D79-7AF3B8B74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AB7DAF-3DD9-406E-AE53-3036CABC095E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Pipeline Overview</a:t>
            </a:r>
            <a:endParaRPr lang="en-US" sz="4650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84CA78F-1882-0B18-2F6C-F781B4F85B5C}"/>
              </a:ext>
            </a:extLst>
          </p:cNvPr>
          <p:cNvSpPr/>
          <p:nvPr/>
        </p:nvSpPr>
        <p:spPr>
          <a:xfrm>
            <a:off x="3719285" y="3612871"/>
            <a:ext cx="6885215" cy="885372"/>
          </a:xfrm>
          <a:prstGeom prst="flowChartProcess">
            <a:avLst/>
          </a:prstGeom>
          <a:solidFill>
            <a:srgbClr val="CCEE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etrona" pitchFamily="2" charset="0"/>
              </a:rPr>
              <a:t>Features Selection and scaling</a:t>
            </a:r>
            <a:endParaRPr lang="en-ID" sz="2000" dirty="0">
              <a:solidFill>
                <a:schemeClr val="tx1"/>
              </a:solidFill>
              <a:latin typeface="Petrona" pitchFamily="2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31FD5C7-67C0-70FA-6758-E93EBC1DB18F}"/>
              </a:ext>
            </a:extLst>
          </p:cNvPr>
          <p:cNvSpPr/>
          <p:nvPr/>
        </p:nvSpPr>
        <p:spPr>
          <a:xfrm>
            <a:off x="3719285" y="5137500"/>
            <a:ext cx="6885215" cy="885372"/>
          </a:xfrm>
          <a:prstGeom prst="flowChartProcess">
            <a:avLst/>
          </a:prstGeom>
          <a:solidFill>
            <a:srgbClr val="CCEE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etrona" pitchFamily="2" charset="0"/>
              </a:rPr>
              <a:t>Model Training and Prediction: Selecting Model / Approaches</a:t>
            </a:r>
            <a:endParaRPr lang="en-ID" sz="2000" dirty="0">
              <a:solidFill>
                <a:schemeClr val="tx1"/>
              </a:solidFill>
              <a:latin typeface="Petrona" pitchFamily="2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F3B5D68-686C-D280-951A-C69B70394B42}"/>
              </a:ext>
            </a:extLst>
          </p:cNvPr>
          <p:cNvSpPr/>
          <p:nvPr/>
        </p:nvSpPr>
        <p:spPr>
          <a:xfrm>
            <a:off x="3719285" y="6662130"/>
            <a:ext cx="6885215" cy="885372"/>
          </a:xfrm>
          <a:prstGeom prst="flowChartProcess">
            <a:avLst/>
          </a:prstGeom>
          <a:solidFill>
            <a:srgbClr val="CCEE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etrona" pitchFamily="2" charset="0"/>
              </a:rPr>
              <a:t>Evaluation</a:t>
            </a:r>
            <a:endParaRPr lang="en-ID" sz="2000" dirty="0">
              <a:solidFill>
                <a:schemeClr val="tx1"/>
              </a:solidFill>
              <a:latin typeface="Petrona" pitchFamily="2" charset="0"/>
            </a:endParaRP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E8AF9C2B-8E16-4C44-6543-E9C506D775D9}"/>
              </a:ext>
            </a:extLst>
          </p:cNvPr>
          <p:cNvSpPr/>
          <p:nvPr/>
        </p:nvSpPr>
        <p:spPr>
          <a:xfrm>
            <a:off x="3719285" y="2088242"/>
            <a:ext cx="6885215" cy="885372"/>
          </a:xfrm>
          <a:prstGeom prst="flowChartProcess">
            <a:avLst/>
          </a:prstGeom>
          <a:solidFill>
            <a:srgbClr val="CCEE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etrona" pitchFamily="2" charset="0"/>
              </a:rPr>
              <a:t>Data Overview: Looking on features</a:t>
            </a:r>
            <a:endParaRPr lang="en-ID" sz="2000" dirty="0">
              <a:solidFill>
                <a:schemeClr val="tx1"/>
              </a:solidFill>
              <a:latin typeface="Petrona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FD8070-ED64-B0B5-3950-FC6990834965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7161893" y="2973614"/>
            <a:ext cx="0" cy="639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9E50D7-BB65-566A-B058-23453CE6917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161893" y="4498243"/>
            <a:ext cx="0" cy="639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279DF0-B859-2584-76BA-5AA81C33B55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161893" y="6022872"/>
            <a:ext cx="0" cy="639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DF71567-C35C-F63D-6CFA-03E3EBD9F91A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769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C2979-9442-2A9B-6D4D-0769D75F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DD91A9-7F91-C65A-9AA0-DF560A077B14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E971E-9E31-06CA-8693-B6A4BD35A4FF}"/>
              </a:ext>
            </a:extLst>
          </p:cNvPr>
          <p:cNvSpPr txBox="1"/>
          <p:nvPr/>
        </p:nvSpPr>
        <p:spPr>
          <a:xfrm>
            <a:off x="673100" y="3028245"/>
            <a:ext cx="6680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Name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Album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Artist</a:t>
            </a:r>
          </a:p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Petrona" pitchFamily="2" charset="0"/>
              </a:rPr>
              <a:t>Release_date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Petrona" pitchFamily="2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Uri</a:t>
            </a:r>
          </a:p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Petrona" pitchFamily="2" charset="0"/>
              </a:rPr>
              <a:t>Release_year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Petron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B0CD62-7940-5C9A-7C8F-896DE8E987D8}"/>
              </a:ext>
            </a:extLst>
          </p:cNvPr>
          <p:cNvSpPr txBox="1"/>
          <p:nvPr/>
        </p:nvSpPr>
        <p:spPr>
          <a:xfrm>
            <a:off x="5359400" y="3028245"/>
            <a:ext cx="38100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Length</a:t>
            </a: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Petrona" pitchFamily="2" charset="0"/>
              </a:rPr>
              <a:t>Acousticness</a:t>
            </a:r>
            <a:endParaRPr lang="en-US" b="0" i="0" u="none" strike="noStrike" dirty="0">
              <a:solidFill>
                <a:srgbClr val="000000"/>
              </a:solidFill>
              <a:effectLst/>
              <a:latin typeface="Petrona" pitchFamily="2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Danceability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Energy</a:t>
            </a: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Petrona" pitchFamily="2" charset="0"/>
              </a:rPr>
              <a:t>Instrumentalness</a:t>
            </a:r>
            <a:endParaRPr lang="en-US" b="0" i="0" u="none" strike="noStrike" dirty="0">
              <a:solidFill>
                <a:srgbClr val="000000"/>
              </a:solidFill>
              <a:effectLst/>
              <a:latin typeface="Petrona" pitchFamily="2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Liveness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Loudness</a:t>
            </a:r>
          </a:p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Petrona" pitchFamily="2" charset="0"/>
              </a:rPr>
              <a:t>Speechiness</a:t>
            </a:r>
            <a:endParaRPr lang="en-US" b="0" i="0" u="none" strike="noStrike" dirty="0">
              <a:solidFill>
                <a:srgbClr val="000000"/>
              </a:solidFill>
              <a:effectLst/>
              <a:latin typeface="Petrona" pitchFamily="2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Tempo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Valence</a:t>
            </a:r>
          </a:p>
          <a:p>
            <a:r>
              <a:rPr lang="en-US" dirty="0" err="1">
                <a:solidFill>
                  <a:srgbClr val="000000"/>
                </a:solidFill>
                <a:latin typeface="Petrona" pitchFamily="2" charset="0"/>
              </a:rPr>
              <a:t>T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Petrona" pitchFamily="2" charset="0"/>
              </a:rPr>
              <a:t>ime_signature</a:t>
            </a:r>
            <a:endParaRPr lang="en-US" b="0" i="0" u="none" strike="noStrike" dirty="0">
              <a:solidFill>
                <a:srgbClr val="000000"/>
              </a:solidFill>
              <a:effectLst/>
              <a:latin typeface="Petrona" pitchFamily="2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Key</a:t>
            </a:r>
          </a:p>
          <a:p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ode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Popularity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(0-100, track popularity based on number of play and recent play)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Petron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35AE5D-1101-1ABE-178D-75C229B448D2}"/>
              </a:ext>
            </a:extLst>
          </p:cNvPr>
          <p:cNvSpPr txBox="1"/>
          <p:nvPr/>
        </p:nvSpPr>
        <p:spPr>
          <a:xfrm>
            <a:off x="673100" y="5763021"/>
            <a:ext cx="668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Petrona" pitchFamily="2" charset="0"/>
              </a:rPr>
              <a:t>Top_year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 (user’s top tracks year)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etrona" pitchFamily="2" charset="0"/>
              </a:rPr>
              <a:t>user</a:t>
            </a:r>
            <a:r>
              <a:rPr lang="en-US" dirty="0">
                <a:latin typeface="Petrona" pitchFamily="2" charset="0"/>
              </a:rPr>
              <a:t> </a:t>
            </a:r>
            <a:endParaRPr lang="en-ID" dirty="0">
              <a:latin typeface="Petrona" pitchFamily="2" charset="0"/>
            </a:endParaRPr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44CB56E5-FFAB-47EA-BE6D-3EEDC520E98B}"/>
              </a:ext>
            </a:extLst>
          </p:cNvPr>
          <p:cNvSpPr/>
          <p:nvPr/>
        </p:nvSpPr>
        <p:spPr>
          <a:xfrm>
            <a:off x="793790" y="1751076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5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have 22 columns which we will group to 3 categories</a:t>
            </a:r>
            <a:endParaRPr lang="en-US" sz="2000" dirty="0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28C740AB-6340-438A-F378-CD35BA0BDA64}"/>
              </a:ext>
            </a:extLst>
          </p:cNvPr>
          <p:cNvSpPr/>
          <p:nvPr/>
        </p:nvSpPr>
        <p:spPr>
          <a:xfrm>
            <a:off x="793790" y="2631968"/>
            <a:ext cx="1924010" cy="361736"/>
          </a:xfrm>
          <a:prstGeom prst="rect">
            <a:avLst/>
          </a:prstGeom>
          <a:noFill/>
          <a:ln/>
        </p:spPr>
        <p:txBody>
          <a:bodyPr wrap="none" lIns="0" tIns="0" rIns="0" bIns="0" rtlCol="0" anchor="b"/>
          <a:lstStyle/>
          <a:p>
            <a:pPr marL="0" indent="0">
              <a:lnSpc>
                <a:spcPts val="5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Song Metadata (6)</a:t>
            </a:r>
            <a:endParaRPr lang="en-US" sz="2000" dirty="0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B933DD8E-D1F2-38AB-2BE9-605059668710}"/>
              </a:ext>
            </a:extLst>
          </p:cNvPr>
          <p:cNvSpPr/>
          <p:nvPr/>
        </p:nvSpPr>
        <p:spPr>
          <a:xfrm>
            <a:off x="5422900" y="2631968"/>
            <a:ext cx="1924010" cy="361736"/>
          </a:xfrm>
          <a:prstGeom prst="rect">
            <a:avLst/>
          </a:prstGeom>
          <a:noFill/>
          <a:ln/>
        </p:spPr>
        <p:txBody>
          <a:bodyPr wrap="none" lIns="0" tIns="0" rIns="0" bIns="0" rtlCol="0" anchor="b"/>
          <a:lstStyle/>
          <a:p>
            <a:pPr marL="0" indent="0">
              <a:lnSpc>
                <a:spcPts val="5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Song Technical Features (14)</a:t>
            </a:r>
            <a:endParaRPr lang="en-US" sz="2000" dirty="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3CD78499-4E6A-D480-5E76-B369A89C731D}"/>
              </a:ext>
            </a:extLst>
          </p:cNvPr>
          <p:cNvSpPr/>
          <p:nvPr/>
        </p:nvSpPr>
        <p:spPr>
          <a:xfrm>
            <a:off x="793790" y="5362468"/>
            <a:ext cx="1924010" cy="361736"/>
          </a:xfrm>
          <a:prstGeom prst="rect">
            <a:avLst/>
          </a:prstGeom>
          <a:noFill/>
          <a:ln/>
        </p:spPr>
        <p:txBody>
          <a:bodyPr wrap="none" lIns="0" tIns="0" rIns="0" bIns="0" rtlCol="0" anchor="b"/>
          <a:lstStyle/>
          <a:p>
            <a:pPr marL="0" indent="0">
              <a:lnSpc>
                <a:spcPts val="5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Users Data (2)</a:t>
            </a:r>
            <a:endParaRPr lang="en-US" sz="20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FF4C7CC-C9B1-44C0-3E20-2148AFE63C30}"/>
              </a:ext>
            </a:extLst>
          </p:cNvPr>
          <p:cNvSpPr/>
          <p:nvPr/>
        </p:nvSpPr>
        <p:spPr>
          <a:xfrm>
            <a:off x="9169400" y="3028245"/>
            <a:ext cx="419100" cy="39567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08B6C-8694-0100-7AE1-D608910E069F}"/>
              </a:ext>
            </a:extLst>
          </p:cNvPr>
          <p:cNvSpPr txBox="1"/>
          <p:nvPr/>
        </p:nvSpPr>
        <p:spPr>
          <a:xfrm>
            <a:off x="9588500" y="4683456"/>
            <a:ext cx="2247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etrona" pitchFamily="2" charset="0"/>
              </a:rPr>
              <a:t>Numerical values with different scale</a:t>
            </a:r>
            <a:endParaRPr lang="en-ID" dirty="0">
              <a:latin typeface="Petron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C4A0CB-ADBC-8296-1552-64F90507EDED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650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B5377-8381-70C5-6359-D4F04D83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2CDF10A-67EB-ABAC-A7BA-717B0EBEDBC6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D3AB0937-E51F-8610-C5B0-0A49634DD626}"/>
              </a:ext>
            </a:extLst>
          </p:cNvPr>
          <p:cNvSpPr/>
          <p:nvPr/>
        </p:nvSpPr>
        <p:spPr>
          <a:xfrm>
            <a:off x="793790" y="1751076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5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User-Item Matrix and Check Sparsity, we get the sparsity is 20% in this dataset</a:t>
            </a:r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E59CF1-6BFB-2FD3-080A-F98A9E11D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66211"/>
              </p:ext>
            </p:extLst>
          </p:nvPr>
        </p:nvGraphicFramePr>
        <p:xfrm>
          <a:off x="7315199" y="2948606"/>
          <a:ext cx="7112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78947808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559871255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406565284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92402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1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2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3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70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Alpha</a:t>
                      </a:r>
                      <a:endParaRPr lang="en-ID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Beta</a:t>
                      </a:r>
                      <a:endParaRPr lang="en-ID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Gamma</a:t>
                      </a:r>
                      <a:endParaRPr lang="en-ID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8630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E057B1-AD60-DD07-4C9B-A82821B89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74733"/>
              </p:ext>
            </p:extLst>
          </p:nvPr>
        </p:nvGraphicFramePr>
        <p:xfrm>
          <a:off x="203201" y="2948606"/>
          <a:ext cx="5334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559871255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406565284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92402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Users</a:t>
                      </a:r>
                      <a:endParaRPr lang="en-ID" dirty="0"/>
                    </a:p>
                  </a:txBody>
                  <a:tcP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Popularity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70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Alpha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Gamma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863095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F40B68B9-793D-5CA3-1899-0C25C4BB2B29}"/>
              </a:ext>
            </a:extLst>
          </p:cNvPr>
          <p:cNvSpPr/>
          <p:nvPr/>
        </p:nvSpPr>
        <p:spPr>
          <a:xfrm>
            <a:off x="5816600" y="3479466"/>
            <a:ext cx="1231900" cy="520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6C84D9-03C8-AEE2-ADA1-5B82C1C56EDF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7398B-516C-08FD-ABB7-66CAA786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835" y="4698975"/>
            <a:ext cx="4927246" cy="20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1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201F6B25-E3AB-B5C9-921E-345440CF362D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800" dirty="0">
                <a:solidFill>
                  <a:schemeClr val="tx1"/>
                </a:solidFill>
                <a:latin typeface="Petrona Bold" pitchFamily="2" charset="0"/>
              </a:rPr>
              <a:t>Features Selection and scaling</a:t>
            </a:r>
            <a:endParaRPr lang="en-ID" sz="4800" dirty="0">
              <a:solidFill>
                <a:schemeClr val="tx1"/>
              </a:solidFill>
              <a:latin typeface="Petrona Bold" pitchFamily="2" charset="0"/>
            </a:endParaRPr>
          </a:p>
          <a:p>
            <a:pPr marL="0" indent="0">
              <a:lnSpc>
                <a:spcPts val="5850"/>
              </a:lnSpc>
              <a:buNone/>
            </a:pPr>
            <a:endParaRPr lang="en-US" sz="4650" dirty="0">
              <a:latin typeface="Petrona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C9EA8-D265-98CB-7497-97DA8B2130A1}"/>
              </a:ext>
            </a:extLst>
          </p:cNvPr>
          <p:cNvSpPr txBox="1"/>
          <p:nvPr/>
        </p:nvSpPr>
        <p:spPr>
          <a:xfrm>
            <a:off x="793790" y="1906726"/>
            <a:ext cx="134429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Petrona" pitchFamily="2" charset="0"/>
                <a:ea typeface="Petrona Bold" pitchFamily="34" charset="-122"/>
                <a:cs typeface="Petrona Bold" pitchFamily="34" charset="-120"/>
              </a:rPr>
              <a:t>Since we have 14 audio features, we will do feature selection to get most relevant audio features with popularity as the target </a:t>
            </a:r>
            <a:r>
              <a:rPr lang="en-ID" sz="1800" dirty="0">
                <a:solidFill>
                  <a:srgbClr val="000000"/>
                </a:solidFill>
                <a:latin typeface="Petrona" pitchFamily="2" charset="0"/>
                <a:ea typeface="Petrona Bold" pitchFamily="34" charset="-122"/>
                <a:cs typeface="Petrona Bold" pitchFamily="34" charset="-120"/>
              </a:rPr>
              <a:t> label</a:t>
            </a:r>
          </a:p>
          <a:p>
            <a:pPr algn="just"/>
            <a:endParaRPr lang="en-ID" dirty="0">
              <a:solidFill>
                <a:srgbClr val="000000"/>
              </a:solidFill>
              <a:latin typeface="Petrona" pitchFamily="2" charset="0"/>
            </a:endParaRPr>
          </a:p>
          <a:p>
            <a:pPr algn="just"/>
            <a:r>
              <a:rPr lang="en-ID" sz="1800" dirty="0">
                <a:solidFill>
                  <a:srgbClr val="000000"/>
                </a:solidFill>
                <a:latin typeface="Petrona" pitchFamily="2" charset="0"/>
              </a:rPr>
              <a:t>The workflow as </a:t>
            </a: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follow: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Create pipeline consist of scaling (</a:t>
            </a:r>
            <a:r>
              <a:rPr lang="en-ID" dirty="0" err="1">
                <a:solidFill>
                  <a:srgbClr val="000000"/>
                </a:solidFill>
                <a:latin typeface="Petrona" pitchFamily="2" charset="0"/>
              </a:rPr>
              <a:t>MinMaxScaler</a:t>
            </a: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) and feature selection (</a:t>
            </a:r>
            <a:r>
              <a:rPr lang="en-ID" dirty="0" err="1">
                <a:solidFill>
                  <a:srgbClr val="000000"/>
                </a:solidFill>
                <a:latin typeface="Petrona" pitchFamily="2" charset="0"/>
              </a:rPr>
              <a:t>SelectKBest</a:t>
            </a: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) with score function regression since we wanted features that positively correlated with popularity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Add Hyperparameter tuning for parameter K in </a:t>
            </a:r>
            <a:r>
              <a:rPr lang="en-ID" dirty="0" err="1">
                <a:solidFill>
                  <a:srgbClr val="000000"/>
                </a:solidFill>
                <a:latin typeface="Petrona" pitchFamily="2" charset="0"/>
              </a:rPr>
              <a:t>SelectKBest</a:t>
            </a: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 using Grid Search with cross validation and apply Negative MSE as scoring metric since the feature selection is regression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Apply the best parameter and check the selected features</a:t>
            </a:r>
          </a:p>
          <a:p>
            <a:pPr marL="342900" indent="-342900" algn="just">
              <a:buFont typeface="+mj-lt"/>
              <a:buAutoNum type="arabicPeriod"/>
            </a:pPr>
            <a:endParaRPr lang="en-ID" sz="1800" dirty="0">
              <a:solidFill>
                <a:srgbClr val="000000"/>
              </a:solidFill>
              <a:latin typeface="Petron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93FB09-2D80-21B0-29C0-505D570EED5B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390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84142-3A2A-20B1-2BC1-2305FFC4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979D802E-6C37-2E87-8154-A93B83072F83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800" dirty="0">
                <a:solidFill>
                  <a:schemeClr val="tx1"/>
                </a:solidFill>
                <a:latin typeface="Petrona Bold" pitchFamily="2" charset="0"/>
              </a:rPr>
              <a:t>Model Training: Model Selection</a:t>
            </a:r>
            <a:endParaRPr lang="en-US" sz="4650" dirty="0">
              <a:latin typeface="Petrona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FA332-B080-7743-1489-40A90AAE00BC}"/>
              </a:ext>
            </a:extLst>
          </p:cNvPr>
          <p:cNvSpPr txBox="1"/>
          <p:nvPr/>
        </p:nvSpPr>
        <p:spPr>
          <a:xfrm>
            <a:off x="793790" y="1906726"/>
            <a:ext cx="1344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After we have selected best features, we need to choose the algorithm of our recommender system. We will use the </a:t>
            </a:r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hybrid of Collaborative filtering</a:t>
            </a:r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content-based filtering</a:t>
            </a:r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 to taking account of User-Item interaction(CF) and Item-Item Similarity (CBF). To give recommendation for specific users and also with similar songs</a:t>
            </a:r>
            <a:endParaRPr lang="en-ID" sz="1800" dirty="0">
              <a:solidFill>
                <a:srgbClr val="000000"/>
              </a:solidFill>
              <a:latin typeface="Petron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7A47B9-A706-AB97-08D1-C2456988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90" y="3195855"/>
            <a:ext cx="6550025" cy="40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A0DBCE-52C7-BB7B-A9B6-78FD0C2014E6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65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1B6FA-4825-BD7A-8FF5-9196867D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53F862BC-A6E5-FAEE-08AD-39B5CD6F36C5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800" dirty="0">
                <a:solidFill>
                  <a:schemeClr val="tx1"/>
                </a:solidFill>
                <a:latin typeface="Petrona Bold" pitchFamily="2" charset="0"/>
              </a:rPr>
              <a:t>Model Training: Model Selection</a:t>
            </a:r>
            <a:endParaRPr lang="en-US" sz="4650" dirty="0">
              <a:latin typeface="Petrona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981A-0479-A467-AD4F-05E16FC83C27}"/>
              </a:ext>
            </a:extLst>
          </p:cNvPr>
          <p:cNvSpPr txBox="1"/>
          <p:nvPr/>
        </p:nvSpPr>
        <p:spPr>
          <a:xfrm>
            <a:off x="793790" y="1878756"/>
            <a:ext cx="1344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For the collaborative filtering, looking at our dataset, since we have </a:t>
            </a:r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smaller dataset </a:t>
            </a:r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(one family account) and </a:t>
            </a:r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high sparsity </a:t>
            </a:r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(20%)</a:t>
            </a:r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therefore we will use </a:t>
            </a:r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model-based approach specifically Alternating Least Square (ALS) algorithm because it can handle sparse dataset</a:t>
            </a:r>
            <a:endParaRPr lang="en-ID" sz="1800" b="1" dirty="0">
              <a:solidFill>
                <a:srgbClr val="000000"/>
              </a:solidFill>
              <a:latin typeface="Petron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EC8D34-9FDE-821E-3ACC-33998E3BF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3065403"/>
            <a:ext cx="8210550" cy="466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60A3E4-3E24-9583-CE7B-289604C823A8}"/>
              </a:ext>
            </a:extLst>
          </p:cNvPr>
          <p:cNvSpPr/>
          <p:nvPr/>
        </p:nvSpPr>
        <p:spPr>
          <a:xfrm>
            <a:off x="2540000" y="6591300"/>
            <a:ext cx="1663700" cy="9144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DFDF4-4F10-8FF7-5B03-FEF7DBC301B2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024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4412-D6EE-8859-A2EF-0A28DDB7B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578EB1B4-C21A-064B-4536-467659D0EE65}"/>
              </a:ext>
            </a:extLst>
          </p:cNvPr>
          <p:cNvSpPr/>
          <p:nvPr/>
        </p:nvSpPr>
        <p:spPr>
          <a:xfrm>
            <a:off x="793790" y="926068"/>
            <a:ext cx="109466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800" dirty="0">
                <a:solidFill>
                  <a:schemeClr val="tx1"/>
                </a:solidFill>
                <a:latin typeface="Petrona Bold" pitchFamily="2" charset="0"/>
              </a:rPr>
              <a:t>Model Training: Collaborative Filtering</a:t>
            </a:r>
            <a:endParaRPr lang="en-US" sz="4650" dirty="0">
              <a:latin typeface="Petrona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36E398-9DD3-9D87-6AA8-020FABCF30E3}"/>
              </a:ext>
            </a:extLst>
          </p:cNvPr>
          <p:cNvSpPr txBox="1"/>
          <p:nvPr/>
        </p:nvSpPr>
        <p:spPr>
          <a:xfrm>
            <a:off x="793790" y="1878756"/>
            <a:ext cx="1344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Petrona" pitchFamily="2" charset="0"/>
              </a:rPr>
              <a:t>We will use User-Item interaction matrix which in our data is: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etrona" pitchFamily="2" charset="0"/>
              </a:rPr>
              <a:t>user, popularity and </a:t>
            </a:r>
            <a:r>
              <a:rPr lang="en-US" sz="1800" dirty="0" err="1">
                <a:solidFill>
                  <a:srgbClr val="000000"/>
                </a:solidFill>
                <a:latin typeface="Petrona" pitchFamily="2" charset="0"/>
              </a:rPr>
              <a:t>top_year</a:t>
            </a:r>
            <a:endParaRPr lang="en-ID" sz="1800" dirty="0">
              <a:solidFill>
                <a:srgbClr val="000000"/>
              </a:solidFill>
              <a:latin typeface="Petron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Create a matrix of users and songs with the value is interaction score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FB8CD3-940D-AFDC-4749-8E63B2915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69187"/>
              </p:ext>
            </p:extLst>
          </p:nvPr>
        </p:nvGraphicFramePr>
        <p:xfrm>
          <a:off x="793790" y="3306892"/>
          <a:ext cx="556891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2228">
                  <a:extLst>
                    <a:ext uri="{9D8B030D-6E8A-4147-A177-3AD203B41FA5}">
                      <a16:colId xmlns:a16="http://schemas.microsoft.com/office/drawing/2014/main" val="2789478088"/>
                    </a:ext>
                  </a:extLst>
                </a:gridCol>
                <a:gridCol w="1392228">
                  <a:extLst>
                    <a:ext uri="{9D8B030D-6E8A-4147-A177-3AD203B41FA5}">
                      <a16:colId xmlns:a16="http://schemas.microsoft.com/office/drawing/2014/main" val="559871255"/>
                    </a:ext>
                  </a:extLst>
                </a:gridCol>
                <a:gridCol w="1392228">
                  <a:extLst>
                    <a:ext uri="{9D8B030D-6E8A-4147-A177-3AD203B41FA5}">
                      <a16:colId xmlns:a16="http://schemas.microsoft.com/office/drawing/2014/main" val="406565284"/>
                    </a:ext>
                  </a:extLst>
                </a:gridCol>
                <a:gridCol w="1392228">
                  <a:extLst>
                    <a:ext uri="{9D8B030D-6E8A-4147-A177-3AD203B41FA5}">
                      <a16:colId xmlns:a16="http://schemas.microsoft.com/office/drawing/2014/main" val="392402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1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2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3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70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Alpha</a:t>
                      </a:r>
                      <a:endParaRPr lang="en-ID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Beta</a:t>
                      </a:r>
                      <a:endParaRPr lang="en-ID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Gamma</a:t>
                      </a:r>
                      <a:endParaRPr lang="en-ID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8630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01DF57A-7D8E-9DBB-A66E-85DF95423E03}"/>
              </a:ext>
            </a:extLst>
          </p:cNvPr>
          <p:cNvSpPr txBox="1"/>
          <p:nvPr/>
        </p:nvSpPr>
        <p:spPr>
          <a:xfrm>
            <a:off x="441345" y="6314540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Popularity (assuming higher popularity is more favourable by users)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And </a:t>
            </a:r>
            <a:r>
              <a:rPr lang="en-ID" dirty="0" err="1">
                <a:solidFill>
                  <a:srgbClr val="000000"/>
                </a:solidFill>
                <a:latin typeface="Petrona" pitchFamily="2" charset="0"/>
              </a:rPr>
              <a:t>top_year</a:t>
            </a:r>
            <a:r>
              <a:rPr lang="en-ID" dirty="0">
                <a:solidFill>
                  <a:srgbClr val="000000"/>
                </a:solidFill>
                <a:latin typeface="Petrona" pitchFamily="2" charset="0"/>
              </a:rPr>
              <a:t> which will be scaled from 0 to 1 as </a:t>
            </a:r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factor to popularity (more recent year give higher score)</a:t>
            </a:r>
            <a:endParaRPr lang="en-US" sz="1800" dirty="0">
              <a:solidFill>
                <a:srgbClr val="000000"/>
              </a:solidFill>
              <a:latin typeface="Petrona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4EB611-C49C-F7EB-C1FF-AB75812C9AE7}"/>
              </a:ext>
            </a:extLst>
          </p:cNvPr>
          <p:cNvGrpSpPr/>
          <p:nvPr/>
        </p:nvGrpSpPr>
        <p:grpSpPr>
          <a:xfrm>
            <a:off x="635000" y="5391954"/>
            <a:ext cx="7315200" cy="738664"/>
            <a:chOff x="3657600" y="5391954"/>
            <a:chExt cx="7315200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7FC46F-5613-2AFC-EDA8-3698739A811E}"/>
                </a:ext>
              </a:extLst>
            </p:cNvPr>
            <p:cNvSpPr txBox="1"/>
            <p:nvPr/>
          </p:nvSpPr>
          <p:spPr>
            <a:xfrm>
              <a:off x="3657600" y="5391954"/>
              <a:ext cx="7315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dirty="0">
                  <a:solidFill>
                    <a:srgbClr val="000000"/>
                  </a:solidFill>
                  <a:latin typeface="Petrona" pitchFamily="2" charset="0"/>
                </a:rPr>
                <a:t>Interaction Score = scaled popularity x scaled </a:t>
              </a:r>
              <a:r>
                <a:rPr lang="en-ID" dirty="0" err="1">
                  <a:solidFill>
                    <a:srgbClr val="000000"/>
                  </a:solidFill>
                  <a:latin typeface="Petrona" pitchFamily="2" charset="0"/>
                </a:rPr>
                <a:t>top_year</a:t>
              </a:r>
              <a:endParaRPr lang="en-ID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9E9E47-551F-755D-58E4-8BE29FF88F90}"/>
                </a:ext>
              </a:extLst>
            </p:cNvPr>
            <p:cNvCxnSpPr/>
            <p:nvPr/>
          </p:nvCxnSpPr>
          <p:spPr>
            <a:xfrm>
              <a:off x="5676900" y="5761286"/>
              <a:ext cx="3441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2AC6A3-6D1E-AACE-D2D3-BA9FCC679197}"/>
                </a:ext>
              </a:extLst>
            </p:cNvPr>
            <p:cNvSpPr txBox="1"/>
            <p:nvPr/>
          </p:nvSpPr>
          <p:spPr>
            <a:xfrm>
              <a:off x="7337445" y="5761286"/>
              <a:ext cx="355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dirty="0">
                  <a:solidFill>
                    <a:srgbClr val="000000"/>
                  </a:solidFill>
                  <a:latin typeface="Petrona" pitchFamily="2" charset="0"/>
                </a:rPr>
                <a:t>2</a:t>
              </a:r>
              <a:endParaRPr lang="en-ID" dirty="0"/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1F7FD5-EAF2-9E6B-7EB0-231AB91941D0}"/>
              </a:ext>
            </a:extLst>
          </p:cNvPr>
          <p:cNvSpPr/>
          <p:nvPr/>
        </p:nvSpPr>
        <p:spPr>
          <a:xfrm>
            <a:off x="6524644" y="3873500"/>
            <a:ext cx="1628755" cy="520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935CE66-8CF6-A192-9563-62ED99070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320356"/>
              </p:ext>
            </p:extLst>
          </p:nvPr>
        </p:nvGraphicFramePr>
        <p:xfrm>
          <a:off x="8267698" y="3355340"/>
          <a:ext cx="556891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2228">
                  <a:extLst>
                    <a:ext uri="{9D8B030D-6E8A-4147-A177-3AD203B41FA5}">
                      <a16:colId xmlns:a16="http://schemas.microsoft.com/office/drawing/2014/main" val="2789478088"/>
                    </a:ext>
                  </a:extLst>
                </a:gridCol>
                <a:gridCol w="1392228">
                  <a:extLst>
                    <a:ext uri="{9D8B030D-6E8A-4147-A177-3AD203B41FA5}">
                      <a16:colId xmlns:a16="http://schemas.microsoft.com/office/drawing/2014/main" val="559871255"/>
                    </a:ext>
                  </a:extLst>
                </a:gridCol>
                <a:gridCol w="1392228">
                  <a:extLst>
                    <a:ext uri="{9D8B030D-6E8A-4147-A177-3AD203B41FA5}">
                      <a16:colId xmlns:a16="http://schemas.microsoft.com/office/drawing/2014/main" val="406565284"/>
                    </a:ext>
                  </a:extLst>
                </a:gridCol>
                <a:gridCol w="1392228">
                  <a:extLst>
                    <a:ext uri="{9D8B030D-6E8A-4147-A177-3AD203B41FA5}">
                      <a16:colId xmlns:a16="http://schemas.microsoft.com/office/drawing/2014/main" val="392402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1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2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Song 3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70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Alpha</a:t>
                      </a:r>
                      <a:endParaRPr lang="en-ID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0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Beta</a:t>
                      </a:r>
                      <a:endParaRPr lang="en-ID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8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Gamma</a:t>
                      </a:r>
                      <a:endParaRPr lang="en-ID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ID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6309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A9BCB3-1F5B-2698-77C7-4F7E0B2EF0DE}"/>
              </a:ext>
            </a:extLst>
          </p:cNvPr>
          <p:cNvSpPr txBox="1"/>
          <p:nvPr/>
        </p:nvSpPr>
        <p:spPr>
          <a:xfrm>
            <a:off x="6524644" y="3306892"/>
            <a:ext cx="1628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Petrona" pitchFamily="2" charset="0"/>
              </a:rPr>
              <a:t>A</a:t>
            </a:r>
            <a:r>
              <a:rPr lang="en-ID" b="1" dirty="0" err="1">
                <a:solidFill>
                  <a:srgbClr val="000000"/>
                </a:solidFill>
                <a:latin typeface="Petrona" pitchFamily="2" charset="0"/>
              </a:rPr>
              <a:t>lternating</a:t>
            </a:r>
            <a:r>
              <a:rPr lang="en-ID" b="1" dirty="0">
                <a:solidFill>
                  <a:srgbClr val="000000"/>
                </a:solidFill>
                <a:latin typeface="Petrona" pitchFamily="2" charset="0"/>
              </a:rPr>
              <a:t> Least Square</a:t>
            </a:r>
            <a:endParaRPr lang="en-ID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D6086F-C974-486D-83CA-4DD59760B7B4}"/>
              </a:ext>
            </a:extLst>
          </p:cNvPr>
          <p:cNvSpPr txBox="1"/>
          <p:nvPr/>
        </p:nvSpPr>
        <p:spPr>
          <a:xfrm>
            <a:off x="6267093" y="4394200"/>
            <a:ext cx="2095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Parameter: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Factor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Petrona" pitchFamily="2" charset="0"/>
              </a:rPr>
              <a:t>Regularization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2C166-91E0-4049-828C-DFC41318886D}"/>
              </a:ext>
            </a:extLst>
          </p:cNvPr>
          <p:cNvSpPr/>
          <p:nvPr/>
        </p:nvSpPr>
        <p:spPr>
          <a:xfrm rot="2757245">
            <a:off x="13223064" y="6123875"/>
            <a:ext cx="1676400" cy="31848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3BD4A922-99F8-D76F-CA0A-3E3F8E0662D6}"/>
              </a:ext>
            </a:extLst>
          </p:cNvPr>
          <p:cNvSpPr/>
          <p:nvPr/>
        </p:nvSpPr>
        <p:spPr>
          <a:xfrm>
            <a:off x="12458700" y="5038322"/>
            <a:ext cx="1377910" cy="279207"/>
          </a:xfrm>
          <a:prstGeom prst="flowChartProcess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etrona" pitchFamily="2" charset="0"/>
              </a:rPr>
              <a:t>Predicted value</a:t>
            </a:r>
            <a:endParaRPr lang="en-ID" sz="1200" dirty="0">
              <a:solidFill>
                <a:schemeClr val="tx1"/>
              </a:solidFill>
              <a:latin typeface="Petro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96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750</Words>
  <Application>Microsoft Office PowerPoint</Application>
  <PresentationFormat>Custom</PresentationFormat>
  <Paragraphs>139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Inter</vt:lpstr>
      <vt:lpstr>Segoe UI Variable Small Light</vt:lpstr>
      <vt:lpstr>Arial</vt:lpstr>
      <vt:lpstr>Petrona Bold</vt:lpstr>
      <vt:lpstr>Petrona</vt:lpstr>
      <vt:lpstr>sohne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SUMARYANTO ADITYADWIHUTAMA</cp:lastModifiedBy>
  <cp:revision>4</cp:revision>
  <dcterms:created xsi:type="dcterms:W3CDTF">2024-12-14T12:17:43Z</dcterms:created>
  <dcterms:modified xsi:type="dcterms:W3CDTF">2024-12-14T18:39:05Z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17f3165-8a52-429a-ab2a-1fd572a4c07f_Enabled">
    <vt:lpwstr>true</vt:lpwstr>
  </property>
  <property fmtid="{D5CDD505-2E9C-101B-9397-08002B2CF9AE}" pid="3" name="MSIP_Label_e17f3165-8a52-429a-ab2a-1fd572a4c07f_SetDate">
    <vt:lpwstr>2024-12-14T18:32:48Z</vt:lpwstr>
  </property>
  <property fmtid="{D5CDD505-2E9C-101B-9397-08002B2CF9AE}" pid="4" name="MSIP_Label_e17f3165-8a52-429a-ab2a-1fd572a4c07f_Method">
    <vt:lpwstr>Standard</vt:lpwstr>
  </property>
  <property fmtid="{D5CDD505-2E9C-101B-9397-08002B2CF9AE}" pid="5" name="MSIP_Label_e17f3165-8a52-429a-ab2a-1fd572a4c07f_Name">
    <vt:lpwstr>defa4170-0d19-0005-0004-bc88714345d2</vt:lpwstr>
  </property>
  <property fmtid="{D5CDD505-2E9C-101B-9397-08002B2CF9AE}" pid="6" name="MSIP_Label_e17f3165-8a52-429a-ab2a-1fd572a4c07f_SiteId">
    <vt:lpwstr>6b3a59c1-9475-4729-b8d9-f72ffd0dd0cd</vt:lpwstr>
  </property>
  <property fmtid="{D5CDD505-2E9C-101B-9397-08002B2CF9AE}" pid="7" name="MSIP_Label_e17f3165-8a52-429a-ab2a-1fd572a4c07f_ActionId">
    <vt:lpwstr>08398e6e-ecab-4d0d-ab9d-10aa6cbc3e4e</vt:lpwstr>
  </property>
  <property fmtid="{D5CDD505-2E9C-101B-9397-08002B2CF9AE}" pid="8" name="MSIP_Label_e17f3165-8a52-429a-ab2a-1fd572a4c07f_ContentBits">
    <vt:lpwstr>0</vt:lpwstr>
  </property>
</Properties>
</file>